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61" r:id="rId4"/>
    <p:sldId id="305" r:id="rId5"/>
    <p:sldId id="281" r:id="rId6"/>
    <p:sldId id="324" r:id="rId7"/>
    <p:sldId id="328" r:id="rId8"/>
    <p:sldId id="312" r:id="rId9"/>
    <p:sldId id="313" r:id="rId10"/>
    <p:sldId id="326" r:id="rId11"/>
    <p:sldId id="325" r:id="rId12"/>
    <p:sldId id="314" r:id="rId13"/>
    <p:sldId id="327" r:id="rId14"/>
    <p:sldId id="329" r:id="rId15"/>
    <p:sldId id="330" r:id="rId16"/>
    <p:sldId id="283" r:id="rId17"/>
    <p:sldId id="319" r:id="rId18"/>
    <p:sldId id="259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JI" initials="M" lastIdx="1" clrIdx="0">
    <p:extLst>
      <p:ext uri="{19B8F6BF-5375-455C-9EA6-DF929625EA0E}">
        <p15:presenceInfo xmlns:p15="http://schemas.microsoft.com/office/powerpoint/2012/main" userId="MIJ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500"/>
    <a:srgbClr val="17375E"/>
    <a:srgbClr val="E6E6E6"/>
    <a:srgbClr val="160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9" autoAdjust="0"/>
    <p:restoredTop sz="94718" autoAdjust="0"/>
  </p:normalViewPr>
  <p:slideViewPr>
    <p:cSldViewPr>
      <p:cViewPr varScale="1">
        <p:scale>
          <a:sx n="105" d="100"/>
          <a:sy n="105" d="100"/>
        </p:scale>
        <p:origin x="16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2000" b="1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algn="ctr" latinLnBrk="1">
            <a:buNone/>
          </a:pPr>
          <a:r>
            <a:rPr lang="ko-KR" altLang="en-US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질병 </a:t>
          </a:r>
          <a:r>
            <a:rPr lang="en-US" altLang="ko-KR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</a:t>
          </a:r>
          <a:r>
            <a:rPr lang="ko-KR" altLang="en-US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에 질병코드와 </a:t>
          </a:r>
          <a:r>
            <a:rPr lang="ko-KR" altLang="en-US" sz="1600" b="1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질병명</a:t>
          </a:r>
          <a:r>
            <a:rPr lang="en-US" altLang="ko-KR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, </a:t>
          </a:r>
          <a:r>
            <a:rPr lang="ko-KR" altLang="en-US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예방법 </a:t>
          </a:r>
          <a:r>
            <a:rPr lang="en-US" altLang="ko-KR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insert </a:t>
          </a:r>
          <a:r>
            <a:rPr lang="ko-KR" altLang="en-US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및 쿼리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 custT="1"/>
      <dgm:spPr/>
      <dgm:t>
        <a:bodyPr/>
        <a:lstStyle/>
        <a:p>
          <a:pPr algn="ctr" latinLnBrk="1">
            <a:buFont typeface="Arial" panose="020B0604020202020204" pitchFamily="34" charset="0"/>
            <a:buNone/>
          </a:pPr>
          <a:r>
            <a:rPr lang="ko-KR" altLang="en-US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로그인</a:t>
          </a:r>
          <a:r>
            <a:rPr lang="en-US" altLang="ko-KR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/</a:t>
          </a:r>
          <a:r>
            <a:rPr lang="ko-KR" altLang="en-US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회원가입 </a:t>
          </a:r>
          <a:r>
            <a:rPr lang="en-US" altLang="ko-KR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UI </a:t>
          </a:r>
          <a:r>
            <a:rPr lang="ko-KR" altLang="en-US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디자인 및 기능 구현</a:t>
          </a:r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 custT="1"/>
      <dgm:spPr/>
      <dgm:t>
        <a:bodyPr/>
        <a:lstStyle/>
        <a:p>
          <a:pPr algn="ctr" latinLnBrk="1">
            <a:buNone/>
          </a:pPr>
          <a:r>
            <a:rPr lang="ko-KR" altLang="en-US" sz="16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처방전에서 날짜 및 질병 코드 추출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 custScaleX="69136" custScaleY="80478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3" custScaleX="69753" custScaleY="76613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3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3" custScaleX="69753" custScaleY="74183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22E00830-A3F1-4C99-8FF9-F8DA816CFF5F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B9A510A9-59BE-40A2-A097-3481E533E482}" srcId="{0F832752-6AC3-40D9-BC0E-B2B205FF2058}" destId="{ECD6E1E3-A8BF-4F39-B4F2-45CE940F2FF6}" srcOrd="0" destOrd="0" parTransId="{B8C071E4-8C04-4536-8DB6-472C08CD4055}" sibTransId="{6B41984A-C3AD-4CF0-8C78-8DFB1C202AA8}"/>
    <dgm:cxn modelId="{1C6F1FCA-14B3-47E6-9373-03EA52D8A277}" type="presOf" srcId="{ECD6E1E3-A8BF-4F39-B4F2-45CE940F2FF6}" destId="{F84BF070-0916-463F-A778-9C5D3B8EA536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28C591CF-06E7-49F1-8B99-6F3983A30AAC}" type="presOf" srcId="{0F832752-6AC3-40D9-BC0E-B2B205FF2058}" destId="{52CE7F3C-B24D-43C6-A33A-C1F200B79BDA}" srcOrd="0" destOrd="0" presId="urn:microsoft.com/office/officeart/2005/8/layout/vList5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F16979DC-C8FF-4122-B31A-F34D0FB4D408}" type="presParOf" srcId="{F794D62A-2C33-4A66-A79A-364AF375C5C5}" destId="{889090AD-663B-4ED0-A45A-A9C709CE8D63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D7706521-9F4A-43C8-A774-4D76D98A1396}" type="presParOf" srcId="{6AF1F34B-3789-4E8A-BEA8-9F61609F3056}" destId="{B6B67390-CF29-4D7A-B7AB-D49EE2CE4BB8}" srcOrd="2" destOrd="0" presId="urn:microsoft.com/office/officeart/2005/8/layout/vList5"/>
    <dgm:cxn modelId="{1FB9C9E9-43B3-4C27-AF13-4FD9B4ABC7E8}" type="presParOf" srcId="{B6B67390-CF29-4D7A-B7AB-D49EE2CE4BB8}" destId="{52CE7F3C-B24D-43C6-A33A-C1F200B79BDA}" srcOrd="0" destOrd="0" presId="urn:microsoft.com/office/officeart/2005/8/layout/vList5"/>
    <dgm:cxn modelId="{DF0A3EBD-D60F-4558-8092-731D855BB1DC}" type="presParOf" srcId="{B6B67390-CF29-4D7A-B7AB-D49EE2CE4BB8}" destId="{F84BF070-0916-463F-A778-9C5D3B8EA536}" srcOrd="1" destOrd="0" presId="urn:microsoft.com/office/officeart/2005/8/layout/vList5"/>
    <dgm:cxn modelId="{F572F03F-C4D2-4318-A5AE-E69022CE0DA4}" type="presParOf" srcId="{6AF1F34B-3789-4E8A-BEA8-9F61609F3056}" destId="{F57007AC-203B-4415-B094-065A8A19AFA3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2000" b="1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Health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화면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UI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및 질병과 예방법 개발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 custT="1"/>
      <dgm:spPr/>
      <dgm:t>
        <a:bodyPr/>
        <a:lstStyle/>
        <a:p>
          <a:pPr algn="ctr" latinLnBrk="1">
            <a:buFont typeface="Arial" panose="020B0604020202020204" pitchFamily="34" charset="0"/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추출한 질병 코드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전송 및 월별 조심해야 하는 예방법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구축</a:t>
          </a:r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처방전에서 날짜 및 질병 코드 추출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DD09738C-1D35-4FFB-8DD9-DD0819A8CDD5}">
      <dgm:prSet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Health Activity DB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쿼리 문 작성</a:t>
          </a:r>
        </a:p>
      </dgm:t>
    </dgm:pt>
    <dgm:pt modelId="{28C2A3BF-2B79-40D5-894B-D142FF8E93D5}" type="parTrans" cxnId="{9A65632D-0CFA-42BC-BC43-3B07A6083D82}">
      <dgm:prSet/>
      <dgm:spPr/>
      <dgm:t>
        <a:bodyPr/>
        <a:lstStyle/>
        <a:p>
          <a:pPr latinLnBrk="1"/>
          <a:endParaRPr lang="ko-KR" altLang="en-US"/>
        </a:p>
      </dgm:t>
    </dgm:pt>
    <dgm:pt modelId="{DB61223C-85E4-414E-84FF-DE944E924166}" type="sibTrans" cxnId="{9A65632D-0CFA-42BC-BC43-3B07A6083D82}">
      <dgm:prSet/>
      <dgm:spPr/>
      <dgm:t>
        <a:bodyPr/>
        <a:lstStyle/>
        <a:p>
          <a:pPr latinLnBrk="1"/>
          <a:endParaRPr lang="ko-KR" altLang="en-US"/>
        </a:p>
      </dgm:t>
    </dgm:pt>
    <dgm:pt modelId="{4CF12214-7EC9-48B4-8307-41FCA3F29408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로그인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쿼리 작성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</a:t>
          </a:r>
          <a:endParaRPr lang="ko-KR" altLang="en-US" sz="1600" b="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4FD43C79-0AEC-4CD3-AD90-579E5406306F}" type="parTrans" cxnId="{1DC58829-5440-42F0-8A57-5FA4ED82F614}">
      <dgm:prSet/>
      <dgm:spPr/>
      <dgm:t>
        <a:bodyPr/>
        <a:lstStyle/>
        <a:p>
          <a:pPr latinLnBrk="1"/>
          <a:endParaRPr lang="ko-KR" altLang="en-US"/>
        </a:p>
      </dgm:t>
    </dgm:pt>
    <dgm:pt modelId="{40673D40-EE01-4D46-AF14-2225093E2613}" type="sibTrans" cxnId="{1DC58829-5440-42F0-8A57-5FA4ED82F614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 custScaleX="69136" custScaleY="80478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3" custScaleX="69753" custScaleY="76613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3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3" custScaleX="69753" custScaleY="74183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1DC58829-5440-42F0-8A57-5FA4ED82F614}" srcId="{877AC949-F131-4921-8CF4-B93A246D6EF1}" destId="{4CF12214-7EC9-48B4-8307-41FCA3F29408}" srcOrd="1" destOrd="0" parTransId="{4FD43C79-0AEC-4CD3-AD90-579E5406306F}" sibTransId="{40673D40-EE01-4D46-AF14-2225093E2613}"/>
    <dgm:cxn modelId="{9A65632D-0CFA-42BC-BC43-3B07A6083D82}" srcId="{D9CCD4CE-91E4-4FA1-B0D1-959FD7B2F9A8}" destId="{DD09738C-1D35-4FFB-8DD9-DD0819A8CDD5}" srcOrd="1" destOrd="0" parTransId="{28C2A3BF-2B79-40D5-894B-D142FF8E93D5}" sibTransId="{DB61223C-85E4-414E-84FF-DE944E924166}"/>
    <dgm:cxn modelId="{22E00830-A3F1-4C99-8FF9-F8DA816CFF5F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45A55271-713A-450B-B8D4-6E56451DE566}" type="presOf" srcId="{4CF12214-7EC9-48B4-8307-41FCA3F29408}" destId="{889090AD-663B-4ED0-A45A-A9C709CE8D63}" srcOrd="0" destOrd="1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C657178D-952F-4263-B5CA-ABB8EBE0FE23}" type="presOf" srcId="{DD09738C-1D35-4FFB-8DD9-DD0819A8CDD5}" destId="{1352640B-BD9A-4EB6-9204-F6D0955D4FA3}" srcOrd="0" destOrd="1" presId="urn:microsoft.com/office/officeart/2005/8/layout/vList5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B9A510A9-59BE-40A2-A097-3481E533E482}" srcId="{0F832752-6AC3-40D9-BC0E-B2B205FF2058}" destId="{ECD6E1E3-A8BF-4F39-B4F2-45CE940F2FF6}" srcOrd="0" destOrd="0" parTransId="{B8C071E4-8C04-4536-8DB6-472C08CD4055}" sibTransId="{6B41984A-C3AD-4CF0-8C78-8DFB1C202AA8}"/>
    <dgm:cxn modelId="{1C6F1FCA-14B3-47E6-9373-03EA52D8A277}" type="presOf" srcId="{ECD6E1E3-A8BF-4F39-B4F2-45CE940F2FF6}" destId="{F84BF070-0916-463F-A778-9C5D3B8EA536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28C591CF-06E7-49F1-8B99-6F3983A30AAC}" type="presOf" srcId="{0F832752-6AC3-40D9-BC0E-B2B205FF2058}" destId="{52CE7F3C-B24D-43C6-A33A-C1F200B79BDA}" srcOrd="0" destOrd="0" presId="urn:microsoft.com/office/officeart/2005/8/layout/vList5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F16979DC-C8FF-4122-B31A-F34D0FB4D408}" type="presParOf" srcId="{F794D62A-2C33-4A66-A79A-364AF375C5C5}" destId="{889090AD-663B-4ED0-A45A-A9C709CE8D63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D7706521-9F4A-43C8-A774-4D76D98A1396}" type="presParOf" srcId="{6AF1F34B-3789-4E8A-BEA8-9F61609F3056}" destId="{B6B67390-CF29-4D7A-B7AB-D49EE2CE4BB8}" srcOrd="2" destOrd="0" presId="urn:microsoft.com/office/officeart/2005/8/layout/vList5"/>
    <dgm:cxn modelId="{1FB9C9E9-43B3-4C27-AF13-4FD9B4ABC7E8}" type="presParOf" srcId="{B6B67390-CF29-4D7A-B7AB-D49EE2CE4BB8}" destId="{52CE7F3C-B24D-43C6-A33A-C1F200B79BDA}" srcOrd="0" destOrd="0" presId="urn:microsoft.com/office/officeart/2005/8/layout/vList5"/>
    <dgm:cxn modelId="{DF0A3EBD-D60F-4558-8092-731D855BB1DC}" type="presParOf" srcId="{B6B67390-CF29-4D7A-B7AB-D49EE2CE4BB8}" destId="{F84BF070-0916-463F-A778-9C5D3B8EA536}" srcOrd="1" destOrd="0" presId="urn:microsoft.com/office/officeart/2005/8/layout/vList5"/>
    <dgm:cxn modelId="{F572F03F-C4D2-4318-A5AE-E69022CE0DA4}" type="presParOf" srcId="{6AF1F34B-3789-4E8A-BEA8-9F61609F3056}" destId="{F57007AC-203B-4415-B094-065A8A19AFA3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09460" y="-1990383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질병 </a:t>
          </a:r>
          <a:r>
            <a:rPr lang="en-US" altLang="ko-KR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</a:t>
          </a:r>
          <a:r>
            <a:rPr lang="ko-KR" altLang="en-US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에 질병코드와 </a:t>
          </a:r>
          <a:r>
            <a:rPr lang="ko-KR" altLang="en-US" sz="1600" b="1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질병명</a:t>
          </a:r>
          <a:r>
            <a:rPr lang="en-US" altLang="ko-KR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, </a:t>
          </a:r>
          <a:r>
            <a:rPr lang="ko-KR" altLang="en-US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예방법 </a:t>
          </a:r>
          <a:r>
            <a:rPr lang="en-US" altLang="ko-KR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insert </a:t>
          </a:r>
          <a:r>
            <a:rPr lang="ko-KR" altLang="en-US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및 쿼리</a:t>
          </a:r>
        </a:p>
      </dsp:txBody>
      <dsp:txXfrm rot="-5400000">
        <a:off x="2315304" y="47547"/>
        <a:ext cx="4841248" cy="809161"/>
      </dsp:txXfrm>
    </dsp:sp>
    <dsp:sp modelId="{D59B156A-B76E-465B-AC78-6FFB87E3D610}">
      <dsp:nvSpPr>
        <dsp:cNvPr id="0" name=""/>
        <dsp:cNvSpPr/>
      </dsp:nvSpPr>
      <dsp:spPr>
        <a:xfrm>
          <a:off x="415567" y="1093"/>
          <a:ext cx="1899736" cy="9020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sp:txBody>
      <dsp:txXfrm>
        <a:off x="459602" y="45128"/>
        <a:ext cx="1811666" cy="813997"/>
      </dsp:txXfrm>
    </dsp:sp>
    <dsp:sp modelId="{F84BF070-0916-463F-A778-9C5D3B8EA536}">
      <dsp:nvSpPr>
        <dsp:cNvPr id="0" name=""/>
        <dsp:cNvSpPr/>
      </dsp:nvSpPr>
      <dsp:spPr>
        <a:xfrm rot="5400000">
          <a:off x="4326414" y="-1034950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ko-KR" altLang="en-US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로그인</a:t>
          </a:r>
          <a:r>
            <a:rPr lang="en-US" altLang="ko-KR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/</a:t>
          </a:r>
          <a:r>
            <a:rPr lang="ko-KR" altLang="en-US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회원가입 </a:t>
          </a:r>
          <a:r>
            <a:rPr lang="en-US" altLang="ko-KR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UI </a:t>
          </a:r>
          <a:r>
            <a:rPr lang="ko-KR" altLang="en-US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디자인 및 기능 구현</a:t>
          </a:r>
        </a:p>
      </dsp:txBody>
      <dsp:txXfrm rot="-5400000">
        <a:off x="2332258" y="1002980"/>
        <a:ext cx="4841248" cy="809161"/>
      </dsp:txXfrm>
    </dsp:sp>
    <dsp:sp modelId="{52CE7F3C-B24D-43C6-A33A-C1F200B79BDA}">
      <dsp:nvSpPr>
        <dsp:cNvPr id="0" name=""/>
        <dsp:cNvSpPr/>
      </dsp:nvSpPr>
      <dsp:spPr>
        <a:xfrm>
          <a:off x="415567" y="978187"/>
          <a:ext cx="1916690" cy="8587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>
        <a:off x="457487" y="1020107"/>
        <a:ext cx="1832850" cy="774905"/>
      </dsp:txXfrm>
    </dsp:sp>
    <dsp:sp modelId="{1352640B-BD9A-4EB6-9204-F6D0955D4FA3}">
      <dsp:nvSpPr>
        <dsp:cNvPr id="0" name=""/>
        <dsp:cNvSpPr/>
      </dsp:nvSpPr>
      <dsp:spPr>
        <a:xfrm rot="5400000">
          <a:off x="4326414" y="-82197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처방전에서 날짜 및 질병 코드 추출</a:t>
          </a:r>
        </a:p>
      </dsp:txBody>
      <dsp:txXfrm rot="-5400000">
        <a:off x="2332258" y="1955733"/>
        <a:ext cx="4841248" cy="809161"/>
      </dsp:txXfrm>
    </dsp:sp>
    <dsp:sp modelId="{0058D970-AB5F-4005-955F-6389A8C86A2B}">
      <dsp:nvSpPr>
        <dsp:cNvPr id="0" name=""/>
        <dsp:cNvSpPr/>
      </dsp:nvSpPr>
      <dsp:spPr>
        <a:xfrm>
          <a:off x="415567" y="1944560"/>
          <a:ext cx="1916690" cy="8315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sp:txBody>
      <dsp:txXfrm>
        <a:off x="456158" y="1985151"/>
        <a:ext cx="1835508" cy="750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252240" y="-1932682"/>
          <a:ext cx="101114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Health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화면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UI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및 질병과 예방법 개발</a:t>
          </a: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로그인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쿼리 작성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</a:t>
          </a:r>
          <a:endParaRPr lang="ko-KR" altLang="en-US" sz="1600" b="0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 rot="-5400000">
        <a:off x="2315304" y="53614"/>
        <a:ext cx="4835662" cy="912429"/>
      </dsp:txXfrm>
    </dsp:sp>
    <dsp:sp modelId="{D59B156A-B76E-465B-AC78-6FFB87E3D610}">
      <dsp:nvSpPr>
        <dsp:cNvPr id="0" name=""/>
        <dsp:cNvSpPr/>
      </dsp:nvSpPr>
      <dsp:spPr>
        <a:xfrm>
          <a:off x="415567" y="1233"/>
          <a:ext cx="1899736" cy="101719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sp:txBody>
      <dsp:txXfrm>
        <a:off x="465222" y="50888"/>
        <a:ext cx="1800426" cy="917881"/>
      </dsp:txXfrm>
    </dsp:sp>
    <dsp:sp modelId="{F84BF070-0916-463F-A778-9C5D3B8EA536}">
      <dsp:nvSpPr>
        <dsp:cNvPr id="0" name=""/>
        <dsp:cNvSpPr/>
      </dsp:nvSpPr>
      <dsp:spPr>
        <a:xfrm rot="5400000">
          <a:off x="4269194" y="-855314"/>
          <a:ext cx="101114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추출한 질병 코드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전송 및 월별 조심해야 하는 예방법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구축</a:t>
          </a:r>
        </a:p>
      </dsp:txBody>
      <dsp:txXfrm rot="-5400000">
        <a:off x="2332258" y="1130982"/>
        <a:ext cx="4835662" cy="912429"/>
      </dsp:txXfrm>
    </dsp:sp>
    <dsp:sp modelId="{52CE7F3C-B24D-43C6-A33A-C1F200B79BDA}">
      <dsp:nvSpPr>
        <dsp:cNvPr id="0" name=""/>
        <dsp:cNvSpPr/>
      </dsp:nvSpPr>
      <dsp:spPr>
        <a:xfrm>
          <a:off x="415567" y="1103026"/>
          <a:ext cx="1916690" cy="9683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>
        <a:off x="462837" y="1150296"/>
        <a:ext cx="1822150" cy="873800"/>
      </dsp:txXfrm>
    </dsp:sp>
    <dsp:sp modelId="{1352640B-BD9A-4EB6-9204-F6D0955D4FA3}">
      <dsp:nvSpPr>
        <dsp:cNvPr id="0" name=""/>
        <dsp:cNvSpPr/>
      </dsp:nvSpPr>
      <dsp:spPr>
        <a:xfrm rot="5400000">
          <a:off x="4269194" y="219032"/>
          <a:ext cx="101114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처방전에서 날짜 및 질병 코드 추출</a:t>
          </a: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- Health Activity DB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쿼리 문 작성</a:t>
          </a:r>
        </a:p>
      </dsp:txBody>
      <dsp:txXfrm rot="-5400000">
        <a:off x="2332258" y="2205328"/>
        <a:ext cx="4835662" cy="912429"/>
      </dsp:txXfrm>
    </dsp:sp>
    <dsp:sp modelId="{0058D970-AB5F-4005-955F-6389A8C86A2B}">
      <dsp:nvSpPr>
        <dsp:cNvPr id="0" name=""/>
        <dsp:cNvSpPr/>
      </dsp:nvSpPr>
      <dsp:spPr>
        <a:xfrm>
          <a:off x="415567" y="2192730"/>
          <a:ext cx="1916690" cy="9376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sp:txBody>
      <dsp:txXfrm>
        <a:off x="461338" y="2238501"/>
        <a:ext cx="1825148" cy="846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78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8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83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14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98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68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9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24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7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1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8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83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3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9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友</a:t>
            </a:r>
            <a:r>
              <a:rPr lang="en-US" altLang="ko-KR" sz="4400" b="1" spc="-150" dirty="0">
                <a:solidFill>
                  <a:schemeClr val="bg1"/>
                </a:solidFill>
              </a:rPr>
              <a:t>GI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3852" y="450912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20150035 </a:t>
            </a:r>
            <a:r>
              <a:rPr lang="ko-KR" altLang="en-US" sz="1600" b="1" dirty="0">
                <a:solidFill>
                  <a:schemeClr val="bg1"/>
                </a:solidFill>
              </a:rPr>
              <a:t>김가영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20150207 </a:t>
            </a:r>
            <a:r>
              <a:rPr lang="ko-KR" altLang="en-US" sz="1600" b="1" dirty="0" err="1">
                <a:solidFill>
                  <a:schemeClr val="bg1"/>
                </a:solidFill>
              </a:rPr>
              <a:t>박미지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20152852 </a:t>
            </a:r>
            <a:r>
              <a:rPr lang="ko-KR" altLang="en-US" sz="1600" b="1" dirty="0">
                <a:solidFill>
                  <a:schemeClr val="bg1"/>
                </a:solidFill>
              </a:rPr>
              <a:t>박수현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Capstone Design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1804" y="5949280"/>
            <a:ext cx="36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友기기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290" y="1219412"/>
            <a:ext cx="17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Text </a:t>
            </a:r>
            <a:r>
              <a:rPr lang="ko-KR" altLang="en-US" b="1" spc="-150" dirty="0"/>
              <a:t>추출</a:t>
            </a:r>
            <a:r>
              <a:rPr lang="en-US" altLang="ko-KR" b="1" spc="-150" dirty="0"/>
              <a:t> </a:t>
            </a:r>
            <a:r>
              <a:rPr lang="ko-KR" altLang="en-US" b="1" spc="-150" dirty="0"/>
              <a:t>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질병코드 추출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E3814-5429-4D0E-8D5E-F3FE3647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24" y="1046547"/>
            <a:ext cx="2591851" cy="5316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C0ABD5-68AC-421E-AEE0-F1565684BAD9}"/>
              </a:ext>
            </a:extLst>
          </p:cNvPr>
          <p:cNvSpPr/>
          <p:nvPr/>
        </p:nvSpPr>
        <p:spPr>
          <a:xfrm>
            <a:off x="3080361" y="1988840"/>
            <a:ext cx="1491639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718C6-1086-4D05-9BC4-B3714A72D3C2}"/>
              </a:ext>
            </a:extLst>
          </p:cNvPr>
          <p:cNvSpPr/>
          <p:nvPr/>
        </p:nvSpPr>
        <p:spPr>
          <a:xfrm>
            <a:off x="2699792" y="3789040"/>
            <a:ext cx="216024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E7A685-6464-4DC1-9529-1B53A05E0185}"/>
              </a:ext>
            </a:extLst>
          </p:cNvPr>
          <p:cNvSpPr/>
          <p:nvPr/>
        </p:nvSpPr>
        <p:spPr>
          <a:xfrm>
            <a:off x="4401056" y="4100591"/>
            <a:ext cx="576064" cy="438237"/>
          </a:xfrm>
          <a:prstGeom prst="rect">
            <a:avLst/>
          </a:prstGeom>
          <a:noFill/>
          <a:ln>
            <a:solidFill>
              <a:srgbClr val="D6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9FA912-852C-41E9-92DA-CE8235A7C7D4}"/>
              </a:ext>
            </a:extLst>
          </p:cNvPr>
          <p:cNvSpPr/>
          <p:nvPr/>
        </p:nvSpPr>
        <p:spPr>
          <a:xfrm>
            <a:off x="4247964" y="5012758"/>
            <a:ext cx="576064" cy="438237"/>
          </a:xfrm>
          <a:prstGeom prst="rect">
            <a:avLst/>
          </a:prstGeom>
          <a:noFill/>
          <a:ln>
            <a:solidFill>
              <a:srgbClr val="D6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237DB-CA30-45E8-B8FE-0C6A1D79F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262" y="1046547"/>
            <a:ext cx="2590412" cy="531366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58F631-DB3F-45BB-95E4-517153E8F395}"/>
              </a:ext>
            </a:extLst>
          </p:cNvPr>
          <p:cNvCxnSpPr/>
          <p:nvPr/>
        </p:nvCxnSpPr>
        <p:spPr>
          <a:xfrm>
            <a:off x="4572000" y="1988840"/>
            <a:ext cx="3312368" cy="12868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CE88C-469D-4FEB-9A5B-1B739E189CB4}"/>
              </a:ext>
            </a:extLst>
          </p:cNvPr>
          <p:cNvCxnSpPr/>
          <p:nvPr/>
        </p:nvCxnSpPr>
        <p:spPr>
          <a:xfrm>
            <a:off x="3080361" y="3597987"/>
            <a:ext cx="2891743" cy="15948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10D36D-1B24-4971-8E80-512E9EB86361}"/>
              </a:ext>
            </a:extLst>
          </p:cNvPr>
          <p:cNvSpPr/>
          <p:nvPr/>
        </p:nvSpPr>
        <p:spPr>
          <a:xfrm>
            <a:off x="5972104" y="3275692"/>
            <a:ext cx="1912264" cy="1953508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013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290" y="1219412"/>
            <a:ext cx="17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Text </a:t>
            </a:r>
            <a:r>
              <a:rPr lang="ko-KR" altLang="en-US" b="1" spc="-150" dirty="0"/>
              <a:t>추출</a:t>
            </a:r>
            <a:r>
              <a:rPr lang="en-US" altLang="ko-KR" b="1" spc="-150" dirty="0"/>
              <a:t> </a:t>
            </a:r>
            <a:r>
              <a:rPr lang="ko-KR" altLang="en-US" b="1" spc="-150" dirty="0"/>
              <a:t>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질병코드 추출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B7B25-87AB-439A-8E9B-B59A927C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59" y="1920545"/>
            <a:ext cx="2118530" cy="434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E077A4-B834-4D1F-BCC4-4161CF53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28" y="1920545"/>
            <a:ext cx="2118530" cy="434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706017-58A6-4A83-9FA3-045337674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480" y="1920545"/>
            <a:ext cx="2118530" cy="4345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5E0742-FEB8-4390-8FD4-D5F3D788908E}"/>
              </a:ext>
            </a:extLst>
          </p:cNvPr>
          <p:cNvSpPr/>
          <p:nvPr/>
        </p:nvSpPr>
        <p:spPr>
          <a:xfrm>
            <a:off x="971600" y="4221088"/>
            <a:ext cx="504056" cy="369332"/>
          </a:xfrm>
          <a:prstGeom prst="rect">
            <a:avLst/>
          </a:prstGeom>
          <a:noFill/>
          <a:ln>
            <a:solidFill>
              <a:srgbClr val="D6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EC2FF5-AD73-4BF8-9DF0-F891E2AEA214}"/>
              </a:ext>
            </a:extLst>
          </p:cNvPr>
          <p:cNvSpPr/>
          <p:nvPr/>
        </p:nvSpPr>
        <p:spPr>
          <a:xfrm>
            <a:off x="3743908" y="4221088"/>
            <a:ext cx="504056" cy="369332"/>
          </a:xfrm>
          <a:prstGeom prst="rect">
            <a:avLst/>
          </a:prstGeom>
          <a:noFill/>
          <a:ln>
            <a:solidFill>
              <a:srgbClr val="D6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CE0BD-2537-45F6-987F-11E3FEC93CC6}"/>
              </a:ext>
            </a:extLst>
          </p:cNvPr>
          <p:cNvSpPr/>
          <p:nvPr/>
        </p:nvSpPr>
        <p:spPr>
          <a:xfrm>
            <a:off x="6444208" y="4237722"/>
            <a:ext cx="504056" cy="369332"/>
          </a:xfrm>
          <a:prstGeom prst="rect">
            <a:avLst/>
          </a:prstGeom>
          <a:noFill/>
          <a:ln>
            <a:solidFill>
              <a:srgbClr val="D6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248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290" y="1219412"/>
            <a:ext cx="17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DynamoDB</a:t>
            </a:r>
            <a:endParaRPr lang="ko-KR" altLang="en-US" b="1" spc="-150" dirty="0"/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DB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구축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30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55EF8AFC-CD6E-4BA8-96CD-D8F9AA65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20" y="2836915"/>
            <a:ext cx="1344284" cy="15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ë¤ì´ëëª¨ëë¹ì ëí ì´ë¯¸ì§ ê²ìê²°ê³¼">
            <a:extLst>
              <a:ext uri="{FF2B5EF4-FFF2-40B4-BE49-F238E27FC236}">
                <a16:creationId xmlns:a16="http://schemas.microsoft.com/office/drawing/2014/main" id="{7E44AE94-42A1-42B5-93BD-341FE75F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38" y="2703391"/>
            <a:ext cx="1709333" cy="154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>
            <a:extLst>
              <a:ext uri="{FF2B5EF4-FFF2-40B4-BE49-F238E27FC236}">
                <a16:creationId xmlns:a16="http://schemas.microsoft.com/office/drawing/2014/main" id="{A202E60A-8F9B-4A9F-926C-4254ECC9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343" y="2265115"/>
            <a:ext cx="2885306" cy="28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>
            <a:extLst>
              <a:ext uri="{FF2B5EF4-FFF2-40B4-BE49-F238E27FC236}">
                <a16:creationId xmlns:a16="http://schemas.microsoft.com/office/drawing/2014/main" id="{2291A1B9-7D9D-43AE-8043-3E9C5F7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6" y="1814179"/>
            <a:ext cx="2358008" cy="117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5FAE84-2DC7-40DC-B215-07D30A36725B}"/>
              </a:ext>
            </a:extLst>
          </p:cNvPr>
          <p:cNvCxnSpPr/>
          <p:nvPr/>
        </p:nvCxnSpPr>
        <p:spPr>
          <a:xfrm>
            <a:off x="5292080" y="3476476"/>
            <a:ext cx="1237316" cy="0"/>
          </a:xfrm>
          <a:prstGeom prst="straightConnector1">
            <a:avLst/>
          </a:prstGeom>
          <a:ln w="5715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A54CB00-FEFD-4A5C-973A-AE9832BB32E0}"/>
              </a:ext>
            </a:extLst>
          </p:cNvPr>
          <p:cNvCxnSpPr/>
          <p:nvPr/>
        </p:nvCxnSpPr>
        <p:spPr>
          <a:xfrm>
            <a:off x="2555776" y="3476476"/>
            <a:ext cx="1237316" cy="0"/>
          </a:xfrm>
          <a:prstGeom prst="straightConnector1">
            <a:avLst/>
          </a:prstGeom>
          <a:ln w="5715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A665A1-47A8-429A-AAED-2C673278C035}"/>
              </a:ext>
            </a:extLst>
          </p:cNvPr>
          <p:cNvSpPr txBox="1"/>
          <p:nvPr/>
        </p:nvSpPr>
        <p:spPr>
          <a:xfrm>
            <a:off x="467544" y="5218403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EC2 server</a:t>
            </a:r>
            <a:r>
              <a:rPr lang="ko-KR" altLang="en-US" dirty="0"/>
              <a:t> </a:t>
            </a:r>
            <a:r>
              <a:rPr lang="en-US" altLang="ko-KR" dirty="0"/>
              <a:t>(+</a:t>
            </a:r>
            <a:r>
              <a:rPr lang="ko-KR" altLang="en-US" dirty="0"/>
              <a:t> </a:t>
            </a:r>
            <a:r>
              <a:rPr lang="en-US" altLang="ko-KR" dirty="0"/>
              <a:t>Apache Tomcat) </a:t>
            </a:r>
            <a:r>
              <a:rPr lang="ko-KR" altLang="en-US" dirty="0"/>
              <a:t>과</a:t>
            </a:r>
            <a:r>
              <a:rPr lang="en-US" altLang="ko-KR" dirty="0"/>
              <a:t> DynamoDB </a:t>
            </a:r>
            <a:r>
              <a:rPr lang="ko-KR" altLang="en-US" dirty="0"/>
              <a:t>연동을 통해 </a:t>
            </a:r>
            <a:r>
              <a:rPr lang="en-US" altLang="ko-KR" dirty="0"/>
              <a:t>DB </a:t>
            </a:r>
            <a:r>
              <a:rPr lang="ko-KR" altLang="en-US" dirty="0"/>
              <a:t>접근 성공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EC2 server</a:t>
            </a:r>
            <a:r>
              <a:rPr lang="ko-KR" altLang="en-US" dirty="0"/>
              <a:t>와 </a:t>
            </a:r>
            <a:r>
              <a:rPr lang="en-US" altLang="ko-KR" dirty="0"/>
              <a:t>Android App </a:t>
            </a:r>
            <a:r>
              <a:rPr lang="ko-KR" altLang="en-US" dirty="0"/>
              <a:t>사이 연동 과정에서 문제 발생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38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248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290" y="1219412"/>
            <a:ext cx="17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RDS</a:t>
            </a:r>
            <a:endParaRPr lang="ko-KR" altLang="en-US" b="1" spc="-150" dirty="0"/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DB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구축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30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55EF8AFC-CD6E-4BA8-96CD-D8F9AA65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20" y="2836915"/>
            <a:ext cx="1344284" cy="15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F1C8862E-9B01-47BA-8EA7-92F88EE7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6" y="2264693"/>
            <a:ext cx="2813296" cy="281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ê´ë ¨ ì´ë¯¸ì§">
            <a:extLst>
              <a:ext uri="{FF2B5EF4-FFF2-40B4-BE49-F238E27FC236}">
                <a16:creationId xmlns:a16="http://schemas.microsoft.com/office/drawing/2014/main" id="{56B2FC9A-46AF-4B90-971B-69255CE7D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343" y="2265115"/>
            <a:ext cx="2885306" cy="28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ê´ë ¨ ì´ë¯¸ì§">
            <a:extLst>
              <a:ext uri="{FF2B5EF4-FFF2-40B4-BE49-F238E27FC236}">
                <a16:creationId xmlns:a16="http://schemas.microsoft.com/office/drawing/2014/main" id="{4E680E81-0A01-423B-8CDD-456F0860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6" y="1814179"/>
            <a:ext cx="2358008" cy="117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A665A1-47A8-429A-AAED-2C673278C035}"/>
              </a:ext>
            </a:extLst>
          </p:cNvPr>
          <p:cNvSpPr txBox="1"/>
          <p:nvPr/>
        </p:nvSpPr>
        <p:spPr>
          <a:xfrm>
            <a:off x="467544" y="5218403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DB engine</a:t>
            </a:r>
            <a:r>
              <a:rPr lang="ko-KR" altLang="en-US" dirty="0"/>
              <a:t>으로</a:t>
            </a:r>
            <a:r>
              <a:rPr lang="en-US" altLang="ko-KR" dirty="0"/>
              <a:t> ORACLE</a:t>
            </a:r>
            <a:r>
              <a:rPr lang="ko-KR" altLang="en-US" dirty="0"/>
              <a:t>을 사용하는 </a:t>
            </a:r>
            <a:r>
              <a:rPr lang="en-US" altLang="ko-KR" dirty="0"/>
              <a:t>RDS</a:t>
            </a:r>
            <a:r>
              <a:rPr lang="ko-KR" altLang="en-US" dirty="0"/>
              <a:t>로 </a:t>
            </a:r>
            <a:r>
              <a:rPr lang="en-US" altLang="ko-KR" dirty="0"/>
              <a:t>DB </a:t>
            </a:r>
            <a:r>
              <a:rPr lang="ko-KR" altLang="en-US" dirty="0"/>
              <a:t>대체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SQL developer </a:t>
            </a:r>
            <a:r>
              <a:rPr lang="en-US" altLang="ko-KR" dirty="0">
                <a:sym typeface="Wingdings" panose="05000000000000000000" pitchFamily="2" charset="2"/>
              </a:rPr>
              <a:t> connection </a:t>
            </a:r>
            <a:r>
              <a:rPr lang="ko-KR" altLang="en-US" dirty="0">
                <a:sym typeface="Wingdings" panose="05000000000000000000" pitchFamily="2" charset="2"/>
              </a:rPr>
              <a:t>오류 발생</a:t>
            </a:r>
            <a:endParaRPr lang="en-US" altLang="ko-KR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649233C-501D-4B9F-B8A3-82D37C428148}"/>
              </a:ext>
            </a:extLst>
          </p:cNvPr>
          <p:cNvCxnSpPr/>
          <p:nvPr/>
        </p:nvCxnSpPr>
        <p:spPr>
          <a:xfrm>
            <a:off x="5292080" y="3476476"/>
            <a:ext cx="1237316" cy="0"/>
          </a:xfrm>
          <a:prstGeom prst="straightConnector1">
            <a:avLst/>
          </a:prstGeom>
          <a:ln w="5715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425C09E-592E-4FDB-B428-E5B54689C9E6}"/>
              </a:ext>
            </a:extLst>
          </p:cNvPr>
          <p:cNvCxnSpPr/>
          <p:nvPr/>
        </p:nvCxnSpPr>
        <p:spPr>
          <a:xfrm>
            <a:off x="2555776" y="3476476"/>
            <a:ext cx="1237316" cy="0"/>
          </a:xfrm>
          <a:prstGeom prst="straightConnector1">
            <a:avLst/>
          </a:prstGeom>
          <a:ln w="5715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oracle databaseì ëí ì´ë¯¸ì§ ê²ìê²°ê³¼">
            <a:extLst>
              <a:ext uri="{FF2B5EF4-FFF2-40B4-BE49-F238E27FC236}">
                <a16:creationId xmlns:a16="http://schemas.microsoft.com/office/drawing/2014/main" id="{2B3718BB-5E9A-4ABB-87BD-65E55BE5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10" y="2006093"/>
            <a:ext cx="1934971" cy="68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EC37A-98DF-4197-BF9F-CE217DE53A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847" r="39742" b="3408"/>
          <a:stretch/>
        </p:blipFill>
        <p:spPr>
          <a:xfrm>
            <a:off x="5076056" y="5793284"/>
            <a:ext cx="3662375" cy="3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248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290" y="1219412"/>
            <a:ext cx="17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err="1"/>
              <a:t>phpmyadmin</a:t>
            </a:r>
            <a:endParaRPr lang="ko-KR" altLang="en-US" b="1" spc="-150" dirty="0"/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DB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구축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30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55EF8AFC-CD6E-4BA8-96CD-D8F9AA65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20" y="2836915"/>
            <a:ext cx="1344284" cy="15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A665A1-47A8-429A-AAED-2C673278C035}"/>
              </a:ext>
            </a:extLst>
          </p:cNvPr>
          <p:cNvSpPr txBox="1"/>
          <p:nvPr/>
        </p:nvSpPr>
        <p:spPr>
          <a:xfrm>
            <a:off x="467544" y="5218403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php</a:t>
            </a:r>
            <a:r>
              <a:rPr lang="ko-KR" altLang="en-US" dirty="0"/>
              <a:t>가 포함된 </a:t>
            </a:r>
            <a:r>
              <a:rPr lang="en-US" altLang="ko-KR" dirty="0"/>
              <a:t>server ‘phpMyAdmin’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앱에서 회원가입 시 사용자 정보</a:t>
            </a:r>
            <a:r>
              <a:rPr lang="en-US" altLang="ko-KR" dirty="0"/>
              <a:t> DB</a:t>
            </a:r>
            <a:r>
              <a:rPr lang="ko-KR" altLang="en-US" dirty="0"/>
              <a:t>에 </a:t>
            </a:r>
            <a:r>
              <a:rPr lang="en-US" altLang="ko-KR" dirty="0"/>
              <a:t>insert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649233C-501D-4B9F-B8A3-82D37C428148}"/>
              </a:ext>
            </a:extLst>
          </p:cNvPr>
          <p:cNvCxnSpPr/>
          <p:nvPr/>
        </p:nvCxnSpPr>
        <p:spPr>
          <a:xfrm>
            <a:off x="5292080" y="3476476"/>
            <a:ext cx="1237316" cy="0"/>
          </a:xfrm>
          <a:prstGeom prst="straightConnector1">
            <a:avLst/>
          </a:prstGeom>
          <a:ln w="5715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425C09E-592E-4FDB-B428-E5B54689C9E6}"/>
              </a:ext>
            </a:extLst>
          </p:cNvPr>
          <p:cNvCxnSpPr/>
          <p:nvPr/>
        </p:nvCxnSpPr>
        <p:spPr>
          <a:xfrm>
            <a:off x="2555776" y="3476476"/>
            <a:ext cx="1237316" cy="0"/>
          </a:xfrm>
          <a:prstGeom prst="straightConnector1">
            <a:avLst/>
          </a:prstGeom>
          <a:ln w="57150">
            <a:solidFill>
              <a:srgbClr val="1737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hpmyadmin logoì ëí ì´ë¯¸ì§ ê²ìê²°ê³¼">
            <a:extLst>
              <a:ext uri="{FF2B5EF4-FFF2-40B4-BE49-F238E27FC236}">
                <a16:creationId xmlns:a16="http://schemas.microsoft.com/office/drawing/2014/main" id="{12CD18B2-664E-4833-A590-5E582598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50" y="2629117"/>
            <a:ext cx="3587416" cy="188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30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8248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290" y="1219412"/>
            <a:ext cx="17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err="1"/>
              <a:t>phpmyadmin</a:t>
            </a:r>
            <a:endParaRPr lang="ko-KR" altLang="en-US" b="1" spc="-150" dirty="0"/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DB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구축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665A1-47A8-429A-AAED-2C673278C035}"/>
              </a:ext>
            </a:extLst>
          </p:cNvPr>
          <p:cNvSpPr txBox="1"/>
          <p:nvPr/>
        </p:nvSpPr>
        <p:spPr>
          <a:xfrm>
            <a:off x="467544" y="5218403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php</a:t>
            </a:r>
            <a:r>
              <a:rPr lang="ko-KR" altLang="en-US" dirty="0"/>
              <a:t>가 포함된 </a:t>
            </a:r>
            <a:r>
              <a:rPr lang="en-US" altLang="ko-KR" dirty="0"/>
              <a:t>server ‘phpMyAdmin’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앱에서 회원가입 시 사용자 정보</a:t>
            </a:r>
            <a:r>
              <a:rPr lang="en-US" altLang="ko-KR" dirty="0"/>
              <a:t> DB</a:t>
            </a:r>
            <a:r>
              <a:rPr lang="ko-KR" altLang="en-US" dirty="0"/>
              <a:t>에 </a:t>
            </a:r>
            <a:r>
              <a:rPr lang="en-US" altLang="ko-KR" dirty="0"/>
              <a:t>insert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03075-887D-4AC7-9A25-2B659F2D3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378" y="1313318"/>
            <a:ext cx="1779920" cy="3651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60E17-E013-4430-BBD7-07E874F8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749" y="1249809"/>
            <a:ext cx="4628555" cy="38761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F0EC83F-61B6-4A0E-B40C-275F759D28EA}"/>
              </a:ext>
            </a:extLst>
          </p:cNvPr>
          <p:cNvSpPr/>
          <p:nvPr/>
        </p:nvSpPr>
        <p:spPr>
          <a:xfrm>
            <a:off x="4139952" y="4725144"/>
            <a:ext cx="4536504" cy="239292"/>
          </a:xfrm>
          <a:prstGeom prst="rect">
            <a:avLst/>
          </a:prstGeom>
          <a:noFill/>
          <a:ln>
            <a:solidFill>
              <a:srgbClr val="D6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17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Next week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A22092-25DA-467B-9E62-052B7A1EEAE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FFB475-375A-4D58-BA45-6A2904CDAF5F}"/>
              </a:ext>
            </a:extLst>
          </p:cNvPr>
          <p:cNvSpPr/>
          <p:nvPr/>
        </p:nvSpPr>
        <p:spPr>
          <a:xfrm>
            <a:off x="354121" y="27168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315504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Next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2072523844"/>
              </p:ext>
            </p:extLst>
          </p:nvPr>
        </p:nvGraphicFramePr>
        <p:xfrm>
          <a:off x="683568" y="2204865"/>
          <a:ext cx="7632848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354120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3717109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박 수 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BD428-3FE0-4C1A-81A4-0E5A0B922B6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91680" y="3429000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01      02       03    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49008" y="285293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23928" y="285293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357520" y="285293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0976" y="296462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This week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1680" y="357301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 이번주 스케줄</a:t>
            </a:r>
          </a:p>
          <a:p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3779912" y="3429000"/>
            <a:ext cx="1691680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6264696" y="3429000"/>
            <a:ext cx="1475656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780927" y="3573016"/>
            <a:ext cx="179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150" dirty="0"/>
              <a:t>Char-bot </a:t>
            </a:r>
            <a:r>
              <a:rPr lang="ko-KR" altLang="en-US" sz="1200" b="1" spc="-150" dirty="0"/>
              <a:t>증상 트레이닝</a:t>
            </a:r>
            <a:endParaRPr lang="en-US" altLang="ko-KR" sz="1200" b="1" spc="-1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150" dirty="0"/>
              <a:t>App prototype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150" dirty="0"/>
              <a:t>Google map </a:t>
            </a:r>
            <a:r>
              <a:rPr lang="ko-KR" altLang="en-US" sz="1200" b="1" spc="-150" dirty="0"/>
              <a:t>연동</a:t>
            </a:r>
            <a:endParaRPr lang="en-US" altLang="ko-KR" sz="1200" b="1" spc="-1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200" b="1" spc="-150" dirty="0"/>
          </a:p>
          <a:p>
            <a:endParaRPr lang="en-US" altLang="ko-KR" sz="1200" b="1" spc="-150" dirty="0"/>
          </a:p>
          <a:p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6300192" y="357301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다음주 스케줄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3203848" y="296462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 진행상황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	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37440" y="296462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    Next week       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7584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01. This Week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0466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39752" y="40486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This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534768840"/>
              </p:ext>
            </p:extLst>
          </p:nvPr>
        </p:nvGraphicFramePr>
        <p:xfrm>
          <a:off x="683568" y="2563453"/>
          <a:ext cx="7632848" cy="280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201835" y="271681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역할분담 및 스케쥴</a:t>
            </a:r>
          </a:p>
        </p:txBody>
      </p:sp>
    </p:spTree>
    <p:extLst>
      <p:ext uri="{BB962C8B-B14F-4D97-AF65-F5344CB8AC3E}">
        <p14:creationId xmlns:p14="http://schemas.microsoft.com/office/powerpoint/2010/main" val="262058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진행상황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9F403D-04C1-40E2-AB1A-D260AB5E563F}"/>
              </a:ext>
            </a:extLst>
          </p:cNvPr>
          <p:cNvSpPr txBox="1"/>
          <p:nvPr/>
        </p:nvSpPr>
        <p:spPr>
          <a:xfrm>
            <a:off x="399289" y="1219412"/>
            <a:ext cx="197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로그인 </a:t>
            </a:r>
            <a:r>
              <a:rPr lang="en-US" altLang="ko-KR" b="1" spc="-150" dirty="0"/>
              <a:t>&amp; </a:t>
            </a:r>
            <a:r>
              <a:rPr lang="ko-KR" altLang="en-US" b="1" spc="-150" dirty="0"/>
              <a:t>회원가입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8B6A5D-04B4-425B-84A5-DE13C1DAC5A3}"/>
              </a:ext>
            </a:extLst>
          </p:cNvPr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로그인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UI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59134C-4604-4E4F-B067-3E23DF3B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88" y="895208"/>
            <a:ext cx="2681070" cy="5499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DAB0E7-E073-426E-8CB5-5C13DBDD065D}"/>
              </a:ext>
            </a:extLst>
          </p:cNvPr>
          <p:cNvSpPr/>
          <p:nvPr/>
        </p:nvSpPr>
        <p:spPr>
          <a:xfrm>
            <a:off x="900856" y="3131938"/>
            <a:ext cx="3816424" cy="3132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WOOGIE app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바로 실행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SIGNUP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회원가입 후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login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화면으로 다시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81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9F403D-04C1-40E2-AB1A-D260AB5E563F}"/>
              </a:ext>
            </a:extLst>
          </p:cNvPr>
          <p:cNvSpPr txBox="1"/>
          <p:nvPr/>
        </p:nvSpPr>
        <p:spPr>
          <a:xfrm>
            <a:off x="399289" y="1219412"/>
            <a:ext cx="197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로그인 </a:t>
            </a:r>
            <a:r>
              <a:rPr lang="en-US" altLang="ko-KR" b="1" spc="-150" dirty="0"/>
              <a:t>&amp; </a:t>
            </a:r>
            <a:r>
              <a:rPr lang="ko-KR" altLang="en-US" b="1" spc="-150" dirty="0"/>
              <a:t>회원가입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8B6A5D-04B4-425B-84A5-DE13C1DAC5A3}"/>
              </a:ext>
            </a:extLst>
          </p:cNvPr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로그인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UI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59134C-4604-4E4F-B067-3E23DF3B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88" y="895208"/>
            <a:ext cx="2681070" cy="5499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DAB0E7-E073-426E-8CB5-5C13DBDD065D}"/>
              </a:ext>
            </a:extLst>
          </p:cNvPr>
          <p:cNvSpPr/>
          <p:nvPr/>
        </p:nvSpPr>
        <p:spPr>
          <a:xfrm>
            <a:off x="900856" y="3131938"/>
            <a:ext cx="3816424" cy="3132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WOOGIE app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바로 실행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SIGNUP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회원가입 후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login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화면으로 다시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1EC592E-E039-428D-803D-F71F1014C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088" y="876783"/>
            <a:ext cx="2668878" cy="547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6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질병코드 추출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1CC3D-40D5-4ACA-BC63-4B9C5E5FDF09}"/>
              </a:ext>
            </a:extLst>
          </p:cNvPr>
          <p:cNvSpPr txBox="1"/>
          <p:nvPr/>
        </p:nvSpPr>
        <p:spPr>
          <a:xfrm>
            <a:off x="399290" y="1219412"/>
            <a:ext cx="17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OCR</a:t>
            </a:r>
            <a:r>
              <a:rPr lang="ko-KR" altLang="en-US" b="1" spc="-150" dirty="0"/>
              <a:t> </a:t>
            </a:r>
            <a:r>
              <a:rPr lang="en-US" altLang="ko-KR" b="1" spc="-150" dirty="0" err="1"/>
              <a:t>api</a:t>
            </a:r>
            <a:endParaRPr lang="ko-KR" altLang="en-US" b="1" spc="-1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0BE961-FD8F-4584-9D18-8F78D661E394}"/>
              </a:ext>
            </a:extLst>
          </p:cNvPr>
          <p:cNvSpPr/>
          <p:nvPr/>
        </p:nvSpPr>
        <p:spPr>
          <a:xfrm>
            <a:off x="800708" y="1944965"/>
            <a:ext cx="8406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7375E"/>
                </a:solidFill>
              </a:rPr>
              <a:t>optical character recognition engine for various operating systems</a:t>
            </a:r>
          </a:p>
          <a:p>
            <a:endParaRPr lang="ko-KR" altLang="en-US" b="1" dirty="0">
              <a:solidFill>
                <a:srgbClr val="17375E"/>
              </a:solidFill>
            </a:endParaRPr>
          </a:p>
        </p:txBody>
      </p:sp>
      <p:pic>
        <p:nvPicPr>
          <p:cNvPr id="1026" name="Picture 2" descr="Tesseract OCR logo (Google).png">
            <a:extLst>
              <a:ext uri="{FF2B5EF4-FFF2-40B4-BE49-F238E27FC236}">
                <a16:creationId xmlns:a16="http://schemas.microsoft.com/office/drawing/2014/main" id="{6EDDF99A-C3AA-40D2-B077-B61FF20E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10" y="2888872"/>
            <a:ext cx="3461370" cy="224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9C5A986-4DED-4578-8D1F-5F2556D4AAEE}"/>
              </a:ext>
            </a:extLst>
          </p:cNvPr>
          <p:cNvGrpSpPr/>
          <p:nvPr/>
        </p:nvGrpSpPr>
        <p:grpSpPr>
          <a:xfrm>
            <a:off x="3902582" y="5019946"/>
            <a:ext cx="1266825" cy="584850"/>
            <a:chOff x="6905575" y="3415081"/>
            <a:chExt cx="1266825" cy="5848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272316-9097-4B9B-8F72-3396B14B7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5575" y="3415081"/>
              <a:ext cx="1266825" cy="3619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17D220-6F8A-4704-8534-001E7AF90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7764" y="3676081"/>
              <a:ext cx="1171575" cy="323850"/>
            </a:xfrm>
            <a:prstGeom prst="rect">
              <a:avLst/>
            </a:prstGeom>
          </p:spPr>
        </p:pic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AC4CA7E6-DEF7-4EC3-8C91-D4CA71EAF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182" y="2407487"/>
            <a:ext cx="395332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400" dirty="0">
                <a:solidFill>
                  <a:srgbClr val="222222"/>
                </a:solidFill>
                <a:ea typeface="PT Serif"/>
              </a:rPr>
              <a:t>이미지로 된 언어를 판독하여 </a:t>
            </a:r>
            <a:r>
              <a:rPr lang="en-US" altLang="ko-KR" sz="1400" dirty="0">
                <a:solidFill>
                  <a:srgbClr val="222222"/>
                </a:solidFill>
                <a:ea typeface="PT Serif"/>
              </a:rPr>
              <a:t>text</a:t>
            </a:r>
            <a:r>
              <a:rPr lang="ko-KR" altLang="en-US" sz="1400" dirty="0">
                <a:solidFill>
                  <a:srgbClr val="222222"/>
                </a:solidFill>
                <a:ea typeface="PT Serif"/>
              </a:rPr>
              <a:t>형식으로 반환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55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290" y="1219412"/>
            <a:ext cx="17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Text </a:t>
            </a:r>
            <a:r>
              <a:rPr lang="ko-KR" altLang="en-US" b="1" spc="-150" dirty="0"/>
              <a:t>추출</a:t>
            </a:r>
            <a:r>
              <a:rPr lang="en-US" altLang="ko-KR" b="1" spc="-150" dirty="0"/>
              <a:t> </a:t>
            </a:r>
            <a:r>
              <a:rPr lang="ko-KR" altLang="en-US" b="1" spc="-150" dirty="0"/>
              <a:t>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68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질병코드 추출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E3814-5429-4D0E-8D5E-F3FE3647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24" y="1046547"/>
            <a:ext cx="2591851" cy="53166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2CD3B-5784-4BE2-8022-4CB3727FB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04" y="1048467"/>
            <a:ext cx="2591851" cy="53166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C0ABD5-68AC-421E-AEE0-F1565684BAD9}"/>
              </a:ext>
            </a:extLst>
          </p:cNvPr>
          <p:cNvSpPr/>
          <p:nvPr/>
        </p:nvSpPr>
        <p:spPr>
          <a:xfrm>
            <a:off x="3080361" y="1988840"/>
            <a:ext cx="1491639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7718C6-1086-4D05-9BC4-B3714A72D3C2}"/>
              </a:ext>
            </a:extLst>
          </p:cNvPr>
          <p:cNvSpPr/>
          <p:nvPr/>
        </p:nvSpPr>
        <p:spPr>
          <a:xfrm>
            <a:off x="2699792" y="3789040"/>
            <a:ext cx="216024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E7A685-6464-4DC1-9529-1B53A05E0185}"/>
              </a:ext>
            </a:extLst>
          </p:cNvPr>
          <p:cNvSpPr/>
          <p:nvPr/>
        </p:nvSpPr>
        <p:spPr>
          <a:xfrm>
            <a:off x="4401056" y="4100591"/>
            <a:ext cx="576064" cy="438237"/>
          </a:xfrm>
          <a:prstGeom prst="rect">
            <a:avLst/>
          </a:prstGeom>
          <a:noFill/>
          <a:ln>
            <a:solidFill>
              <a:srgbClr val="D6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9FA912-852C-41E9-92DA-CE8235A7C7D4}"/>
              </a:ext>
            </a:extLst>
          </p:cNvPr>
          <p:cNvSpPr/>
          <p:nvPr/>
        </p:nvSpPr>
        <p:spPr>
          <a:xfrm>
            <a:off x="4247964" y="5012758"/>
            <a:ext cx="576064" cy="438237"/>
          </a:xfrm>
          <a:prstGeom prst="rect">
            <a:avLst/>
          </a:prstGeom>
          <a:noFill/>
          <a:ln>
            <a:solidFill>
              <a:srgbClr val="D6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D0AA981-1358-4B0D-A07F-0E310E8B1BD8}"/>
              </a:ext>
            </a:extLst>
          </p:cNvPr>
          <p:cNvCxnSpPr>
            <a:stCxn id="29" idx="3"/>
          </p:cNvCxnSpPr>
          <p:nvPr/>
        </p:nvCxnSpPr>
        <p:spPr>
          <a:xfrm flipV="1">
            <a:off x="4824028" y="5229200"/>
            <a:ext cx="1148076" cy="2677"/>
          </a:xfrm>
          <a:prstGeom prst="straightConnector1">
            <a:avLst/>
          </a:prstGeom>
          <a:ln w="57150">
            <a:solidFill>
              <a:srgbClr val="D60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71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화면 슬라이드 쇼(4:3)</PresentationFormat>
  <Paragraphs>146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HY헤드라인M</vt:lpstr>
      <vt:lpstr>PT Serif</vt:lpstr>
      <vt:lpstr>나눔고딕OTF ExtraBold</vt:lpstr>
      <vt:lpstr>나눔스퀘어OTF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Park SooHyun</cp:lastModifiedBy>
  <cp:revision>111</cp:revision>
  <dcterms:created xsi:type="dcterms:W3CDTF">2016-11-03T20:47:04Z</dcterms:created>
  <dcterms:modified xsi:type="dcterms:W3CDTF">2018-11-16T04:50:20Z</dcterms:modified>
</cp:coreProperties>
</file>